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handoutMasterIdLst>
    <p:handoutMasterId r:id="rId21"/>
  </p:handoutMasterIdLst>
  <p:sldIdLst>
    <p:sldId id="257" r:id="rId2"/>
    <p:sldId id="256"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A630E"/>
    <a:srgbClr val="05090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4" d="100"/>
          <a:sy n="114" d="100"/>
        </p:scale>
        <p:origin x="156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8135"/>
          </a:xfrm>
          <a:prstGeom prst="rect">
            <a:avLst/>
          </a:prstGeom>
        </p:spPr>
        <p:txBody>
          <a:bodyPr vert="horz" lIns="91440" tIns="45720" rIns="91440" bIns="45720" rtlCol="0"/>
          <a:lstStyle>
            <a:lvl1pPr algn="r">
              <a:defRPr sz="1200"/>
            </a:lvl1pPr>
          </a:lstStyle>
          <a:p>
            <a:fld id="{03CAE297-FBFB-4F4F-9680-9E965F86D349}" type="datetimeFigureOut">
              <a:rPr lang="en-US" smtClean="0"/>
              <a:t>7/7/2020</a:t>
            </a:fld>
            <a:endParaRPr lang="en-US"/>
          </a:p>
        </p:txBody>
      </p:sp>
      <p:sp>
        <p:nvSpPr>
          <p:cNvPr id="4" name="Footer Placeholder 3"/>
          <p:cNvSpPr>
            <a:spLocks noGrp="1"/>
          </p:cNvSpPr>
          <p:nvPr>
            <p:ph type="ftr" sz="quarter" idx="2"/>
          </p:nvPr>
        </p:nvSpPr>
        <p:spPr>
          <a:xfrm>
            <a:off x="0" y="9430091"/>
            <a:ext cx="2945659" cy="498134"/>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30091"/>
            <a:ext cx="2945659" cy="498134"/>
          </a:xfrm>
          <a:prstGeom prst="rect">
            <a:avLst/>
          </a:prstGeom>
        </p:spPr>
        <p:txBody>
          <a:bodyPr vert="horz" lIns="91440" tIns="45720" rIns="91440" bIns="45720" rtlCol="0" anchor="b"/>
          <a:lstStyle>
            <a:lvl1pPr algn="r">
              <a:defRPr sz="1200"/>
            </a:lvl1pPr>
          </a:lstStyle>
          <a:p>
            <a:fld id="{5246F761-6712-4FF4-ADC2-88AC9B2E6277}" type="slidenum">
              <a:rPr lang="en-US" smtClean="0"/>
              <a:t>‹#›</a:t>
            </a:fld>
            <a:endParaRPr lang="en-US"/>
          </a:p>
        </p:txBody>
      </p:sp>
    </p:spTree>
    <p:extLst>
      <p:ext uri="{BB962C8B-B14F-4D97-AF65-F5344CB8AC3E}">
        <p14:creationId xmlns:p14="http://schemas.microsoft.com/office/powerpoint/2010/main" val="1054107674"/>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1C5B87D-DF8C-4C50-8ED9-709AA44ADB0F}" type="datetimeFigureOut">
              <a:rPr lang="en-US" smtClean="0"/>
              <a:t>7/7/2020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68D61C-E9C2-44DE-92A1-A5E10D6DA7AB}" type="slidenum">
              <a:rPr lang="en-US" smtClean="0"/>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08528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1C5B87D-DF8C-4C50-8ED9-709AA44ADB0F}" type="datetimeFigureOut">
              <a:rPr lang="en-US" smtClean="0"/>
              <a:t>7/7/2020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68D61C-E9C2-44DE-92A1-A5E10D6DA7AB}" type="slidenum">
              <a:rPr lang="en-US" smtClean="0"/>
              <a:t>‹#›</a:t>
            </a:fld>
            <a:endParaRPr lang="en-US"/>
          </a:p>
        </p:txBody>
      </p:sp>
    </p:spTree>
    <p:extLst>
      <p:ext uri="{BB962C8B-B14F-4D97-AF65-F5344CB8AC3E}">
        <p14:creationId xmlns:p14="http://schemas.microsoft.com/office/powerpoint/2010/main" val="20259620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1C5B87D-DF8C-4C50-8ED9-709AA44ADB0F}" type="datetimeFigureOut">
              <a:rPr lang="en-US" smtClean="0"/>
              <a:t>7/7/2020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68D61C-E9C2-44DE-92A1-A5E10D6DA7AB}" type="slidenum">
              <a:rPr lang="en-US" smtClean="0"/>
              <a:t>‹#›</a:t>
            </a:fld>
            <a:endParaRPr lang="en-US"/>
          </a:p>
        </p:txBody>
      </p:sp>
    </p:spTree>
    <p:extLst>
      <p:ext uri="{BB962C8B-B14F-4D97-AF65-F5344CB8AC3E}">
        <p14:creationId xmlns:p14="http://schemas.microsoft.com/office/powerpoint/2010/main" val="39756609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1C5B87D-DF8C-4C50-8ED9-709AA44ADB0F}" type="datetimeFigureOut">
              <a:rPr lang="en-US" smtClean="0"/>
              <a:t>7/7/2020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68D61C-E9C2-44DE-92A1-A5E10D6DA7AB}" type="slidenum">
              <a:rPr lang="en-US" smtClean="0"/>
              <a:t>‹#›</a:t>
            </a:fld>
            <a:endParaRPr lang="en-US"/>
          </a:p>
        </p:txBody>
      </p:sp>
    </p:spTree>
    <p:extLst>
      <p:ext uri="{BB962C8B-B14F-4D97-AF65-F5344CB8AC3E}">
        <p14:creationId xmlns:p14="http://schemas.microsoft.com/office/powerpoint/2010/main" val="8326911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1C5B87D-DF8C-4C50-8ED9-709AA44ADB0F}" type="datetimeFigureOut">
              <a:rPr lang="en-US" smtClean="0"/>
              <a:t>7/7/2020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68D61C-E9C2-44DE-92A1-A5E10D6DA7AB}" type="slidenum">
              <a:rPr lang="en-US" smtClean="0"/>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19341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1C5B87D-DF8C-4C50-8ED9-709AA44ADB0F}" type="datetimeFigureOut">
              <a:rPr lang="en-US" smtClean="0"/>
              <a:t>7/7/2020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968D61C-E9C2-44DE-92A1-A5E10D6DA7AB}" type="slidenum">
              <a:rPr lang="en-US" smtClean="0"/>
              <a:t>‹#›</a:t>
            </a:fld>
            <a:endParaRPr lang="en-US"/>
          </a:p>
        </p:txBody>
      </p:sp>
    </p:spTree>
    <p:extLst>
      <p:ext uri="{BB962C8B-B14F-4D97-AF65-F5344CB8AC3E}">
        <p14:creationId xmlns:p14="http://schemas.microsoft.com/office/powerpoint/2010/main" val="31760937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22960" y="2582334"/>
            <a:ext cx="3703320" cy="32867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63440" y="2582334"/>
            <a:ext cx="3703320" cy="32867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1C5B87D-DF8C-4C50-8ED9-709AA44ADB0F}" type="datetimeFigureOut">
              <a:rPr lang="en-US" smtClean="0"/>
              <a:t>7/7/2020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968D61C-E9C2-44DE-92A1-A5E10D6DA7AB}" type="slidenum">
              <a:rPr lang="en-US" smtClean="0"/>
              <a:t>‹#›</a:t>
            </a:fld>
            <a:endParaRPr lang="en-US"/>
          </a:p>
        </p:txBody>
      </p:sp>
    </p:spTree>
    <p:extLst>
      <p:ext uri="{BB962C8B-B14F-4D97-AF65-F5344CB8AC3E}">
        <p14:creationId xmlns:p14="http://schemas.microsoft.com/office/powerpoint/2010/main" val="6344464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1C5B87D-DF8C-4C50-8ED9-709AA44ADB0F}" type="datetimeFigureOut">
              <a:rPr lang="en-US" smtClean="0"/>
              <a:t>7/7/2020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968D61C-E9C2-44DE-92A1-A5E10D6DA7AB}" type="slidenum">
              <a:rPr lang="en-US" smtClean="0"/>
              <a:t>‹#›</a:t>
            </a:fld>
            <a:endParaRPr lang="en-US"/>
          </a:p>
        </p:txBody>
      </p:sp>
    </p:spTree>
    <p:extLst>
      <p:ext uri="{BB962C8B-B14F-4D97-AF65-F5344CB8AC3E}">
        <p14:creationId xmlns:p14="http://schemas.microsoft.com/office/powerpoint/2010/main" val="22787563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C1C5B87D-DF8C-4C50-8ED9-709AA44ADB0F}" type="datetimeFigureOut">
              <a:rPr lang="en-US" smtClean="0"/>
              <a:t>7/7/2020</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9968D61C-E9C2-44DE-92A1-A5E10D6DA7AB}" type="slidenum">
              <a:rPr lang="en-US" smtClean="0"/>
              <a:t>‹#›</a:t>
            </a:fld>
            <a:endParaRPr lang="en-US"/>
          </a:p>
        </p:txBody>
      </p:sp>
    </p:spTree>
    <p:extLst>
      <p:ext uri="{BB962C8B-B14F-4D97-AF65-F5344CB8AC3E}">
        <p14:creationId xmlns:p14="http://schemas.microsoft.com/office/powerpoint/2010/main" val="16179665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C1C5B87D-DF8C-4C50-8ED9-709AA44ADB0F}" type="datetimeFigureOut">
              <a:rPr lang="en-US" smtClean="0"/>
              <a:t>7/7/2020</a:t>
            </a:fld>
            <a:endParaRPr lang="en-US"/>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9968D61C-E9C2-44DE-92A1-A5E10D6DA7AB}" type="slidenum">
              <a:rPr lang="en-US" smtClean="0"/>
              <a:t>‹#›</a:t>
            </a:fld>
            <a:endParaRPr lang="en-US"/>
          </a:p>
        </p:txBody>
      </p:sp>
    </p:spTree>
    <p:extLst>
      <p:ext uri="{BB962C8B-B14F-4D97-AF65-F5344CB8AC3E}">
        <p14:creationId xmlns:p14="http://schemas.microsoft.com/office/powerpoint/2010/main" val="5917279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C1C5B87D-DF8C-4C50-8ED9-709AA44ADB0F}" type="datetimeFigureOut">
              <a:rPr lang="en-US" smtClean="0"/>
              <a:t>7/7/2020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968D61C-E9C2-44DE-92A1-A5E10D6DA7AB}" type="slidenum">
              <a:rPr lang="en-US" smtClean="0"/>
              <a:t>‹#›</a:t>
            </a:fld>
            <a:endParaRPr lang="en-US"/>
          </a:p>
        </p:txBody>
      </p:sp>
    </p:spTree>
    <p:extLst>
      <p:ext uri="{BB962C8B-B14F-4D97-AF65-F5344CB8AC3E}">
        <p14:creationId xmlns:p14="http://schemas.microsoft.com/office/powerpoint/2010/main" val="28870894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C1C5B87D-DF8C-4C50-8ED9-709AA44ADB0F}" type="datetimeFigureOut">
              <a:rPr lang="en-US" smtClean="0"/>
              <a:t>7/7/2020</a:t>
            </a:fld>
            <a:endParaRPr lang="en-US"/>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9968D61C-E9C2-44DE-92A1-A5E10D6DA7AB}" type="slidenum">
              <a:rPr lang="en-US" smtClean="0"/>
              <a:t>‹#›</a:t>
            </a:fld>
            <a:endParaRPr lang="en-US"/>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519995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024-view from Horombo.jpg"/>
          <p:cNvPicPr/>
          <p:nvPr/>
        </p:nvPicPr>
        <p:blipFill>
          <a:blip r:embed="rId2" cstate="print"/>
          <a:stretch>
            <a:fillRect/>
          </a:stretch>
        </p:blipFill>
        <p:spPr bwMode="auto">
          <a:xfrm>
            <a:off x="0" y="0"/>
            <a:ext cx="9144000" cy="6900202"/>
          </a:xfrm>
          <a:prstGeom prst="rect">
            <a:avLst/>
          </a:prstGeom>
          <a:noFill/>
          <a:ln w="9525">
            <a:noFill/>
            <a:miter lim="800000"/>
            <a:headEnd/>
            <a:tailEnd/>
          </a:ln>
        </p:spPr>
      </p:pic>
      <p:sp>
        <p:nvSpPr>
          <p:cNvPr id="2" name="Title 1"/>
          <p:cNvSpPr>
            <a:spLocks noGrp="1"/>
          </p:cNvSpPr>
          <p:nvPr>
            <p:ph type="ctrTitle"/>
          </p:nvPr>
        </p:nvSpPr>
        <p:spPr>
          <a:xfrm>
            <a:off x="1031967" y="4950824"/>
            <a:ext cx="7772400" cy="1118382"/>
          </a:xfrm>
          <a:noFill/>
        </p:spPr>
        <p:txBody>
          <a:bodyPr>
            <a:normAutofit fontScale="90000"/>
          </a:bodyPr>
          <a:lstStyle/>
          <a:p>
            <a:r>
              <a:rPr lang="en-US" sz="2800" b="1" dirty="0">
                <a:solidFill>
                  <a:srgbClr val="050903"/>
                </a:solidFill>
              </a:rPr>
              <a:t>HANDLING PROCEDURES OF TOURISTS DURING THE OUTBREAK OF CORONA VIRUS (COVID – 19)</a:t>
            </a:r>
            <a:br>
              <a:rPr lang="en-US" sz="2800" dirty="0">
                <a:solidFill>
                  <a:srgbClr val="050903"/>
                </a:solidFill>
              </a:rPr>
            </a:br>
            <a:endParaRPr lang="en-US" sz="2800" dirty="0">
              <a:solidFill>
                <a:srgbClr val="050903"/>
              </a:solidFill>
            </a:endParaRPr>
          </a:p>
        </p:txBody>
      </p:sp>
      <p:sp>
        <p:nvSpPr>
          <p:cNvPr id="5" name="Rectangle 4"/>
          <p:cNvSpPr/>
          <p:nvPr/>
        </p:nvSpPr>
        <p:spPr>
          <a:xfrm>
            <a:off x="182881" y="2890382"/>
            <a:ext cx="8621486" cy="830997"/>
          </a:xfrm>
          <a:prstGeom prst="rect">
            <a:avLst/>
          </a:prstGeom>
          <a:noFill/>
        </p:spPr>
        <p:txBody>
          <a:bodyPr wrap="square" lIns="91440" tIns="45720" rIns="91440" bIns="45720">
            <a:spAutoFit/>
          </a:bodyPr>
          <a:lstStyle/>
          <a:p>
            <a:pPr algn="ctr"/>
            <a:r>
              <a:rPr lang="en-US" sz="4800" dirty="0">
                <a:ln w="0"/>
                <a:solidFill>
                  <a:srgbClr val="FFFF00"/>
                </a:solidFill>
                <a:effectLst>
                  <a:outerShdw blurRad="38100" dist="19050" dir="2700000" algn="tl" rotWithShape="0">
                    <a:schemeClr val="dk1">
                      <a:alpha val="40000"/>
                    </a:schemeClr>
                  </a:outerShdw>
                </a:effectLst>
              </a:rPr>
              <a:t>KILIMANJARO NATIONAL PARK</a:t>
            </a:r>
            <a:endParaRPr lang="en-US" sz="4800" b="0" cap="none" spc="0" dirty="0">
              <a:ln w="0"/>
              <a:solidFill>
                <a:srgbClr val="FFFF00"/>
              </a:solidFill>
              <a:effectLst>
                <a:outerShdw blurRad="38100" dist="19050" dir="2700000" algn="tl" rotWithShape="0">
                  <a:schemeClr val="dk1">
                    <a:alpha val="40000"/>
                  </a:schemeClr>
                </a:outerShdw>
              </a:effectLst>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43349" y="130630"/>
            <a:ext cx="1681191" cy="173735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7" name="TextBox 6"/>
          <p:cNvSpPr txBox="1"/>
          <p:nvPr/>
        </p:nvSpPr>
        <p:spPr>
          <a:xfrm>
            <a:off x="5159829" y="6075229"/>
            <a:ext cx="4807131" cy="830997"/>
          </a:xfrm>
          <a:prstGeom prst="rect">
            <a:avLst/>
          </a:prstGeom>
          <a:noFill/>
        </p:spPr>
        <p:txBody>
          <a:bodyPr wrap="square" rtlCol="0">
            <a:spAutoFit/>
          </a:bodyPr>
          <a:lstStyle/>
          <a:p>
            <a:r>
              <a:rPr lang="en-US" sz="2400" b="1" i="1" dirty="0"/>
              <a:t>By: Herman Baltazary</a:t>
            </a:r>
          </a:p>
          <a:p>
            <a:r>
              <a:rPr lang="en-US" sz="2400" b="1" i="1" dirty="0"/>
              <a:t> Conservation Officer I</a:t>
            </a:r>
          </a:p>
        </p:txBody>
      </p:sp>
    </p:spTree>
    <p:extLst>
      <p:ext uri="{BB962C8B-B14F-4D97-AF65-F5344CB8AC3E}">
        <p14:creationId xmlns:p14="http://schemas.microsoft.com/office/powerpoint/2010/main" val="42351470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1146418"/>
            <a:ext cx="7543800" cy="1450757"/>
          </a:xfrm>
        </p:spPr>
        <p:txBody>
          <a:bodyPr>
            <a:normAutofit fontScale="90000"/>
          </a:bodyPr>
          <a:lstStyle/>
          <a:p>
            <a:r>
              <a:rPr lang="en-US" b="1" dirty="0">
                <a:solidFill>
                  <a:schemeClr val="accent1">
                    <a:lumMod val="60000"/>
                    <a:lumOff val="40000"/>
                  </a:schemeClr>
                </a:solidFill>
              </a:rPr>
              <a:t>Specific SOPs - Exit gates</a:t>
            </a:r>
            <a:br>
              <a:rPr lang="en-US" b="1" dirty="0">
                <a:solidFill>
                  <a:schemeClr val="accent1">
                    <a:lumMod val="60000"/>
                    <a:lumOff val="40000"/>
                  </a:schemeClr>
                </a:solidFill>
              </a:rPr>
            </a:br>
            <a:br>
              <a:rPr lang="en-US" b="1" dirty="0">
                <a:solidFill>
                  <a:schemeClr val="accent1">
                    <a:lumMod val="60000"/>
                    <a:lumOff val="40000"/>
                  </a:schemeClr>
                </a:solidFill>
              </a:rPr>
            </a:br>
            <a:endParaRPr lang="en-US" b="1" dirty="0">
              <a:solidFill>
                <a:schemeClr val="accent1">
                  <a:lumMod val="60000"/>
                  <a:lumOff val="40000"/>
                </a:schemeClr>
              </a:solidFill>
            </a:endParaRPr>
          </a:p>
        </p:txBody>
      </p:sp>
      <p:sp>
        <p:nvSpPr>
          <p:cNvPr id="3" name="Content Placeholder 2"/>
          <p:cNvSpPr>
            <a:spLocks noGrp="1"/>
          </p:cNvSpPr>
          <p:nvPr>
            <p:ph idx="1"/>
          </p:nvPr>
        </p:nvSpPr>
        <p:spPr>
          <a:xfrm>
            <a:off x="614149" y="1845734"/>
            <a:ext cx="8038532" cy="4023360"/>
          </a:xfrm>
        </p:spPr>
        <p:txBody>
          <a:bodyPr>
            <a:noAutofit/>
          </a:bodyPr>
          <a:lstStyle/>
          <a:p>
            <a:pPr marL="273050" lvl="0" indent="-273050" algn="just">
              <a:buFont typeface="Arial" panose="020B0604020202020204" pitchFamily="34" charset="0"/>
              <a:buChar char="•"/>
            </a:pPr>
            <a:r>
              <a:rPr lang="en-US" sz="2800" dirty="0"/>
              <a:t>Unnecessary social gatherings are strictly prohibited (Neither cheering nor singing);</a:t>
            </a:r>
          </a:p>
          <a:p>
            <a:pPr marL="273050" lvl="0" indent="-273050" algn="just">
              <a:buFont typeface="Arial" panose="020B0604020202020204" pitchFamily="34" charset="0"/>
              <a:buChar char="•"/>
            </a:pPr>
            <a:r>
              <a:rPr lang="en-US" sz="2800" dirty="0"/>
              <a:t>Cooking of food at exit gates should not be allowed; </a:t>
            </a:r>
          </a:p>
          <a:p>
            <a:pPr marL="273050" lvl="0" indent="-273050" algn="just">
              <a:buFont typeface="Arial" panose="020B0604020202020204" pitchFamily="34" charset="0"/>
              <a:buChar char="•"/>
            </a:pPr>
            <a:r>
              <a:rPr lang="en-US" sz="2800" dirty="0"/>
              <a:t>Re-supply will only be allowed to Mweka huts, High Camp, Karanga camp, Barafu, Horombo, Kibo, Mawenzi tan hut and school hut;</a:t>
            </a:r>
          </a:p>
          <a:p>
            <a:pPr marL="273050" lvl="0" indent="-273050" algn="just">
              <a:buFont typeface="Arial" panose="020B0604020202020204" pitchFamily="34" charset="0"/>
              <a:buChar char="•"/>
            </a:pPr>
            <a:r>
              <a:rPr lang="en-US" sz="2800" dirty="0"/>
              <a:t>To avoid delay at exit gates tour operators with extra days should ensure that correct payment is done before the visitor arrives at the gate.</a:t>
            </a:r>
          </a:p>
          <a:p>
            <a:pPr marL="273050" indent="-273050" algn="just">
              <a:buFont typeface="Arial" panose="020B0604020202020204" pitchFamily="34" charset="0"/>
              <a:buChar char="•"/>
            </a:pPr>
            <a:endParaRPr lang="en-US" sz="2800" dirty="0"/>
          </a:p>
        </p:txBody>
      </p:sp>
    </p:spTree>
    <p:extLst>
      <p:ext uri="{BB962C8B-B14F-4D97-AF65-F5344CB8AC3E}">
        <p14:creationId xmlns:p14="http://schemas.microsoft.com/office/powerpoint/2010/main" val="6165668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1269246"/>
            <a:ext cx="7543800" cy="1450757"/>
          </a:xfrm>
        </p:spPr>
        <p:txBody>
          <a:bodyPr>
            <a:normAutofit fontScale="90000"/>
          </a:bodyPr>
          <a:lstStyle/>
          <a:p>
            <a:r>
              <a:rPr lang="en-US" b="1" dirty="0">
                <a:solidFill>
                  <a:schemeClr val="accent1">
                    <a:lumMod val="60000"/>
                    <a:lumOff val="40000"/>
                  </a:schemeClr>
                </a:solidFill>
              </a:rPr>
              <a:t>Specific SOPs – Weighing point</a:t>
            </a:r>
            <a:br>
              <a:rPr lang="en-US" b="1" dirty="0">
                <a:solidFill>
                  <a:schemeClr val="accent1">
                    <a:lumMod val="60000"/>
                    <a:lumOff val="40000"/>
                  </a:schemeClr>
                </a:solidFill>
              </a:rPr>
            </a:br>
            <a:br>
              <a:rPr lang="en-US" b="1" dirty="0">
                <a:solidFill>
                  <a:schemeClr val="accent1">
                    <a:lumMod val="60000"/>
                    <a:lumOff val="40000"/>
                  </a:schemeClr>
                </a:solidFill>
              </a:rPr>
            </a:br>
            <a:endParaRPr lang="en-US" b="1" dirty="0">
              <a:solidFill>
                <a:schemeClr val="accent1">
                  <a:lumMod val="60000"/>
                  <a:lumOff val="40000"/>
                </a:schemeClr>
              </a:solidFill>
            </a:endParaRPr>
          </a:p>
        </p:txBody>
      </p:sp>
      <p:sp>
        <p:nvSpPr>
          <p:cNvPr id="3" name="Content Placeholder 2"/>
          <p:cNvSpPr>
            <a:spLocks noGrp="1"/>
          </p:cNvSpPr>
          <p:nvPr>
            <p:ph idx="1"/>
          </p:nvPr>
        </p:nvSpPr>
        <p:spPr>
          <a:xfrm>
            <a:off x="409433" y="1845734"/>
            <a:ext cx="7957327" cy="4023360"/>
          </a:xfrm>
        </p:spPr>
        <p:txBody>
          <a:bodyPr>
            <a:noAutofit/>
          </a:bodyPr>
          <a:lstStyle/>
          <a:p>
            <a:pPr marL="355600" lvl="0" indent="-355600" algn="just">
              <a:buFont typeface="Arial" panose="020B0604020202020204" pitchFamily="34" charset="0"/>
              <a:buChar char="•"/>
            </a:pPr>
            <a:r>
              <a:rPr lang="en-US" sz="2800" dirty="0"/>
              <a:t>Luggage packing and weighing exercise should be done by the tour operators before arrival to Park entry points. Sorting and rearrangement of luggage’s are strictly prohibited at park entry points;</a:t>
            </a:r>
          </a:p>
          <a:p>
            <a:pPr marL="355600" lvl="0" indent="-355600" algn="just">
              <a:buFont typeface="Arial" panose="020B0604020202020204" pitchFamily="34" charset="0"/>
              <a:buChar char="•"/>
            </a:pPr>
            <a:r>
              <a:rPr lang="en-US" sz="2800" dirty="0"/>
              <a:t>Luggage may be opened if there is a need to do so;</a:t>
            </a:r>
          </a:p>
          <a:p>
            <a:pPr marL="355600" lvl="0" indent="-355600" algn="just">
              <a:buFont typeface="Arial" panose="020B0604020202020204" pitchFamily="34" charset="0"/>
              <a:buChar char="•"/>
            </a:pPr>
            <a:r>
              <a:rPr lang="en-US" sz="2800" dirty="0"/>
              <a:t>Guides/Tour operators/Porters should declare items carried in their luggage;</a:t>
            </a:r>
          </a:p>
          <a:p>
            <a:pPr marL="355600" lvl="0" indent="-355600" algn="just">
              <a:buFont typeface="Arial" panose="020B0604020202020204" pitchFamily="34" charset="0"/>
              <a:buChar char="•"/>
            </a:pPr>
            <a:r>
              <a:rPr lang="en-US" sz="2800" dirty="0"/>
              <a:t>All luggage’s should be sprayed with recommended disinfectant while at the entry point. </a:t>
            </a:r>
          </a:p>
          <a:p>
            <a:pPr marL="355600" indent="-355600" algn="just">
              <a:buFont typeface="Arial" panose="020B0604020202020204" pitchFamily="34" charset="0"/>
              <a:buChar char="•"/>
            </a:pPr>
            <a:endParaRPr lang="en-US" sz="2800" dirty="0"/>
          </a:p>
        </p:txBody>
      </p:sp>
    </p:spTree>
    <p:extLst>
      <p:ext uri="{BB962C8B-B14F-4D97-AF65-F5344CB8AC3E}">
        <p14:creationId xmlns:p14="http://schemas.microsoft.com/office/powerpoint/2010/main" val="5831107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1269243"/>
            <a:ext cx="7543800" cy="1450757"/>
          </a:xfrm>
        </p:spPr>
        <p:txBody>
          <a:bodyPr>
            <a:normAutofit fontScale="90000"/>
          </a:bodyPr>
          <a:lstStyle/>
          <a:p>
            <a:r>
              <a:rPr lang="en-US" b="1" dirty="0">
                <a:solidFill>
                  <a:schemeClr val="accent1">
                    <a:lumMod val="60000"/>
                    <a:lumOff val="40000"/>
                  </a:schemeClr>
                </a:solidFill>
              </a:rPr>
              <a:t>Specific SOPs – Camping sites</a:t>
            </a:r>
            <a:br>
              <a:rPr lang="en-US" dirty="0">
                <a:solidFill>
                  <a:schemeClr val="accent1">
                    <a:lumMod val="60000"/>
                    <a:lumOff val="40000"/>
                  </a:schemeClr>
                </a:solidFill>
              </a:rPr>
            </a:br>
            <a:br>
              <a:rPr lang="en-US" dirty="0">
                <a:solidFill>
                  <a:schemeClr val="accent1">
                    <a:lumMod val="60000"/>
                    <a:lumOff val="40000"/>
                  </a:schemeClr>
                </a:solidFill>
              </a:rPr>
            </a:br>
            <a:endParaRPr lang="en-US" dirty="0">
              <a:solidFill>
                <a:schemeClr val="accent1">
                  <a:lumMod val="60000"/>
                  <a:lumOff val="40000"/>
                </a:schemeClr>
              </a:solidFill>
            </a:endParaRPr>
          </a:p>
        </p:txBody>
      </p:sp>
      <p:sp>
        <p:nvSpPr>
          <p:cNvPr id="3" name="Content Placeholder 2"/>
          <p:cNvSpPr>
            <a:spLocks noGrp="1"/>
          </p:cNvSpPr>
          <p:nvPr>
            <p:ph idx="1"/>
          </p:nvPr>
        </p:nvSpPr>
        <p:spPr>
          <a:xfrm>
            <a:off x="313899" y="1845734"/>
            <a:ext cx="8611737" cy="4023360"/>
          </a:xfrm>
        </p:spPr>
        <p:txBody>
          <a:bodyPr>
            <a:noAutofit/>
          </a:bodyPr>
          <a:lstStyle/>
          <a:p>
            <a:pPr marL="273050" lvl="0" indent="-273050">
              <a:buFont typeface="Arial" panose="020B0604020202020204" pitchFamily="34" charset="0"/>
              <a:buChar char="•"/>
            </a:pPr>
            <a:r>
              <a:rPr lang="en-US" sz="2800" dirty="0"/>
              <a:t>Pitching of tents should maintain a distance of two meters between groups of different companies;</a:t>
            </a:r>
          </a:p>
          <a:p>
            <a:pPr marL="273050" lvl="0" indent="-273050">
              <a:buFont typeface="Arial" panose="020B0604020202020204" pitchFamily="34" charset="0"/>
              <a:buChar char="•"/>
            </a:pPr>
            <a:r>
              <a:rPr lang="en-US" sz="2800" dirty="0"/>
              <a:t>Each climber should occupy one tent with exception to families and couples;</a:t>
            </a:r>
          </a:p>
          <a:p>
            <a:pPr marL="273050" lvl="0" indent="-273050">
              <a:buFont typeface="Arial" panose="020B0604020202020204" pitchFamily="34" charset="0"/>
              <a:buChar char="•"/>
            </a:pPr>
            <a:r>
              <a:rPr lang="en-US" sz="2800" dirty="0"/>
              <a:t>Camping equipment should be sterilized/disinfected;</a:t>
            </a:r>
          </a:p>
          <a:p>
            <a:pPr marL="273050" lvl="0" indent="-273050">
              <a:buFont typeface="Arial" panose="020B0604020202020204" pitchFamily="34" charset="0"/>
              <a:buChar char="•"/>
            </a:pPr>
            <a:r>
              <a:rPr lang="en-US" sz="2800" dirty="0"/>
              <a:t>Porters should avoid unnecessary movements and gatherings (neither singing nor playing games).</a:t>
            </a:r>
          </a:p>
          <a:p>
            <a:pPr marL="273050" lvl="0" indent="-273050">
              <a:buFont typeface="Arial" panose="020B0604020202020204" pitchFamily="34" charset="0"/>
              <a:buChar char="•"/>
            </a:pPr>
            <a:r>
              <a:rPr lang="en-US" sz="2800" dirty="0"/>
              <a:t>Overcrowding in sleeping tents by porters and guides should be avoided in camping routes</a:t>
            </a:r>
          </a:p>
          <a:p>
            <a:pPr marL="273050" indent="-273050">
              <a:buFont typeface="Arial" panose="020B0604020202020204" pitchFamily="34" charset="0"/>
              <a:buChar char="•"/>
            </a:pPr>
            <a:endParaRPr lang="en-US" sz="2800" dirty="0"/>
          </a:p>
        </p:txBody>
      </p:sp>
    </p:spTree>
    <p:extLst>
      <p:ext uri="{BB962C8B-B14F-4D97-AF65-F5344CB8AC3E}">
        <p14:creationId xmlns:p14="http://schemas.microsoft.com/office/powerpoint/2010/main" val="38913420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1446666"/>
            <a:ext cx="7543800" cy="1450757"/>
          </a:xfrm>
        </p:spPr>
        <p:txBody>
          <a:bodyPr>
            <a:normAutofit fontScale="90000"/>
          </a:bodyPr>
          <a:lstStyle/>
          <a:p>
            <a:r>
              <a:rPr lang="en-US" b="1" dirty="0">
                <a:solidFill>
                  <a:schemeClr val="accent1">
                    <a:lumMod val="60000"/>
                    <a:lumOff val="40000"/>
                  </a:schemeClr>
                </a:solidFill>
              </a:rPr>
              <a:t>Specific SOPs – Mountain Huts</a:t>
            </a:r>
            <a:br>
              <a:rPr lang="en-US" b="1" dirty="0">
                <a:solidFill>
                  <a:schemeClr val="accent1">
                    <a:lumMod val="60000"/>
                    <a:lumOff val="40000"/>
                  </a:schemeClr>
                </a:solidFill>
              </a:rPr>
            </a:br>
            <a:br>
              <a:rPr lang="en-US" b="1" dirty="0">
                <a:solidFill>
                  <a:schemeClr val="accent1">
                    <a:lumMod val="60000"/>
                    <a:lumOff val="40000"/>
                  </a:schemeClr>
                </a:solidFill>
              </a:rPr>
            </a:br>
            <a:endParaRPr lang="en-US" b="1" dirty="0">
              <a:solidFill>
                <a:schemeClr val="accent1">
                  <a:lumMod val="60000"/>
                  <a:lumOff val="40000"/>
                </a:schemeClr>
              </a:solidFill>
            </a:endParaRPr>
          </a:p>
        </p:txBody>
      </p:sp>
      <p:sp>
        <p:nvSpPr>
          <p:cNvPr id="3" name="Content Placeholder 2"/>
          <p:cNvSpPr>
            <a:spLocks noGrp="1"/>
          </p:cNvSpPr>
          <p:nvPr>
            <p:ph idx="1"/>
          </p:nvPr>
        </p:nvSpPr>
        <p:spPr>
          <a:xfrm>
            <a:off x="204716" y="1845734"/>
            <a:ext cx="8720919" cy="4023360"/>
          </a:xfrm>
        </p:spPr>
        <p:txBody>
          <a:bodyPr>
            <a:noAutofit/>
          </a:bodyPr>
          <a:lstStyle/>
          <a:p>
            <a:pPr marL="355600" lvl="0" indent="-355600" algn="just">
              <a:buFont typeface="Arial" panose="020B0604020202020204" pitchFamily="34" charset="0"/>
              <a:buChar char="•"/>
            </a:pPr>
            <a:r>
              <a:rPr lang="en-US" sz="2800" dirty="0"/>
              <a:t>Porters should maintain social distance of one meter and half from one another when in their huts;</a:t>
            </a:r>
          </a:p>
          <a:p>
            <a:pPr marL="355600" lvl="0" indent="-355600" algn="just">
              <a:buFont typeface="Arial" panose="020B0604020202020204" pitchFamily="34" charset="0"/>
              <a:buChar char="•"/>
            </a:pPr>
            <a:r>
              <a:rPr lang="en-US" sz="2800" dirty="0"/>
              <a:t>Keys should be disinfected and placed on the door locks;</a:t>
            </a:r>
          </a:p>
          <a:p>
            <a:pPr marL="355600" lvl="0" indent="-355600" algn="just">
              <a:buFont typeface="Arial" panose="020B0604020202020204" pitchFamily="34" charset="0"/>
              <a:buChar char="•"/>
            </a:pPr>
            <a:r>
              <a:rPr lang="en-US" sz="2800" dirty="0"/>
              <a:t> Tour operators should provide private toilets to minimize use of public toilets;</a:t>
            </a:r>
          </a:p>
          <a:p>
            <a:pPr marL="355600" lvl="0" indent="-355600" algn="just">
              <a:buFont typeface="Arial" panose="020B0604020202020204" pitchFamily="34" charset="0"/>
              <a:buChar char="•"/>
            </a:pPr>
            <a:r>
              <a:rPr lang="en-US" sz="2800" dirty="0"/>
              <a:t>Distance of two meters should be maintained between groups of different companies when cooking in the kitchens;</a:t>
            </a:r>
          </a:p>
          <a:p>
            <a:pPr marL="355600" indent="-355600" algn="just">
              <a:buFont typeface="Arial" panose="020B0604020202020204" pitchFamily="34" charset="0"/>
              <a:buChar char="•"/>
            </a:pPr>
            <a:endParaRPr lang="en-US" sz="2800" dirty="0"/>
          </a:p>
        </p:txBody>
      </p:sp>
    </p:spTree>
    <p:extLst>
      <p:ext uri="{BB962C8B-B14F-4D97-AF65-F5344CB8AC3E}">
        <p14:creationId xmlns:p14="http://schemas.microsoft.com/office/powerpoint/2010/main" val="6507086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1473958"/>
            <a:ext cx="7543800" cy="1450757"/>
          </a:xfrm>
        </p:spPr>
        <p:txBody>
          <a:bodyPr>
            <a:normAutofit fontScale="90000"/>
          </a:bodyPr>
          <a:lstStyle/>
          <a:p>
            <a:r>
              <a:rPr lang="en-US" b="1" dirty="0">
                <a:solidFill>
                  <a:schemeClr val="accent1">
                    <a:lumMod val="60000"/>
                    <a:lumOff val="40000"/>
                  </a:schemeClr>
                </a:solidFill>
              </a:rPr>
              <a:t>Specific SOPs – Mountain Huts cont…</a:t>
            </a:r>
            <a:br>
              <a:rPr lang="en-US" dirty="0">
                <a:solidFill>
                  <a:schemeClr val="accent1">
                    <a:lumMod val="60000"/>
                    <a:lumOff val="40000"/>
                  </a:schemeClr>
                </a:solidFill>
              </a:rPr>
            </a:br>
            <a:br>
              <a:rPr lang="en-US" dirty="0">
                <a:solidFill>
                  <a:schemeClr val="accent1">
                    <a:lumMod val="60000"/>
                    <a:lumOff val="40000"/>
                  </a:schemeClr>
                </a:solidFill>
              </a:rPr>
            </a:br>
            <a:endParaRPr lang="en-US" dirty="0">
              <a:solidFill>
                <a:schemeClr val="accent1">
                  <a:lumMod val="60000"/>
                  <a:lumOff val="40000"/>
                </a:schemeClr>
              </a:solidFill>
            </a:endParaRPr>
          </a:p>
        </p:txBody>
      </p:sp>
      <p:sp>
        <p:nvSpPr>
          <p:cNvPr id="3" name="Content Placeholder 2"/>
          <p:cNvSpPr>
            <a:spLocks noGrp="1"/>
          </p:cNvSpPr>
          <p:nvPr>
            <p:ph idx="1"/>
          </p:nvPr>
        </p:nvSpPr>
        <p:spPr/>
        <p:txBody>
          <a:bodyPr>
            <a:normAutofit/>
          </a:bodyPr>
          <a:lstStyle/>
          <a:p>
            <a:pPr marL="355600" lvl="0" indent="-355600" algn="just">
              <a:buFont typeface="Arial" panose="020B0604020202020204" pitchFamily="34" charset="0"/>
              <a:buChar char="•"/>
            </a:pPr>
            <a:r>
              <a:rPr lang="en-US" sz="2800" dirty="0"/>
              <a:t>Disinfection of the hut walls, furniture and other equipment will be thoroughly conducted after checkout of guests;</a:t>
            </a:r>
          </a:p>
          <a:p>
            <a:pPr marL="355600" lvl="0" indent="-355600" algn="just">
              <a:buFont typeface="Arial" panose="020B0604020202020204" pitchFamily="34" charset="0"/>
              <a:buChar char="•"/>
            </a:pPr>
            <a:r>
              <a:rPr lang="en-US" sz="2800" dirty="0"/>
              <a:t>Porters should avoid unnecessary movements and gatherings (neither singing nor playing games).</a:t>
            </a:r>
          </a:p>
          <a:p>
            <a:endParaRPr lang="en-US" sz="2800" dirty="0"/>
          </a:p>
        </p:txBody>
      </p:sp>
    </p:spTree>
    <p:extLst>
      <p:ext uri="{BB962C8B-B14F-4D97-AF65-F5344CB8AC3E}">
        <p14:creationId xmlns:p14="http://schemas.microsoft.com/office/powerpoint/2010/main" val="7445113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8618" y="1241959"/>
            <a:ext cx="8093805" cy="1450757"/>
          </a:xfrm>
        </p:spPr>
        <p:txBody>
          <a:bodyPr>
            <a:noAutofit/>
          </a:bodyPr>
          <a:lstStyle/>
          <a:p>
            <a:pPr lvl="1" algn="l" rtl="0">
              <a:lnSpc>
                <a:spcPct val="85000"/>
              </a:lnSpc>
              <a:spcBef>
                <a:spcPct val="0"/>
              </a:spcBef>
            </a:pPr>
            <a:r>
              <a:rPr lang="en-US" sz="2800" b="1" dirty="0">
                <a:solidFill>
                  <a:schemeClr val="accent1">
                    <a:lumMod val="60000"/>
                    <a:lumOff val="40000"/>
                  </a:schemeClr>
                </a:solidFill>
              </a:rPr>
              <a:t>Specific SOPs – Tourists and Porters Shelters</a:t>
            </a:r>
            <a:br>
              <a:rPr lang="en-US" sz="2800" b="1" dirty="0">
                <a:solidFill>
                  <a:schemeClr val="accent1">
                    <a:lumMod val="60000"/>
                    <a:lumOff val="40000"/>
                  </a:schemeClr>
                </a:solidFill>
              </a:rPr>
            </a:br>
            <a:br>
              <a:rPr lang="en-US" sz="2800" b="1" dirty="0">
                <a:solidFill>
                  <a:schemeClr val="accent1">
                    <a:lumMod val="60000"/>
                    <a:lumOff val="40000"/>
                  </a:schemeClr>
                </a:solidFill>
              </a:rPr>
            </a:br>
            <a:br>
              <a:rPr lang="en-US" sz="2800" b="1" dirty="0">
                <a:solidFill>
                  <a:schemeClr val="accent1">
                    <a:lumMod val="60000"/>
                    <a:lumOff val="40000"/>
                  </a:schemeClr>
                </a:solidFill>
              </a:rPr>
            </a:br>
            <a:endParaRPr lang="en-US" sz="2800" b="1" dirty="0">
              <a:solidFill>
                <a:schemeClr val="accent1">
                  <a:lumMod val="60000"/>
                  <a:lumOff val="40000"/>
                </a:schemeClr>
              </a:solidFill>
            </a:endParaRPr>
          </a:p>
        </p:txBody>
      </p:sp>
      <p:sp>
        <p:nvSpPr>
          <p:cNvPr id="3" name="Content Placeholder 2"/>
          <p:cNvSpPr>
            <a:spLocks noGrp="1"/>
          </p:cNvSpPr>
          <p:nvPr>
            <p:ph idx="1"/>
          </p:nvPr>
        </p:nvSpPr>
        <p:spPr/>
        <p:txBody>
          <a:bodyPr>
            <a:normAutofit/>
          </a:bodyPr>
          <a:lstStyle/>
          <a:p>
            <a:pPr lvl="0">
              <a:buFont typeface="Arial" panose="020B0604020202020204" pitchFamily="34" charset="0"/>
              <a:buChar char="•"/>
            </a:pPr>
            <a:r>
              <a:rPr lang="en-US" sz="2800" dirty="0"/>
              <a:t>Wash their hands with soap; </a:t>
            </a:r>
          </a:p>
          <a:p>
            <a:pPr lvl="0">
              <a:buFont typeface="Arial" panose="020B0604020202020204" pitchFamily="34" charset="0"/>
              <a:buChar char="•"/>
            </a:pPr>
            <a:r>
              <a:rPr lang="en-US" sz="2800" dirty="0"/>
              <a:t>Sanitize; </a:t>
            </a:r>
          </a:p>
          <a:p>
            <a:pPr lvl="0">
              <a:buFont typeface="Arial" panose="020B0604020202020204" pitchFamily="34" charset="0"/>
              <a:buChar char="•"/>
            </a:pPr>
            <a:r>
              <a:rPr lang="en-US" sz="2800" dirty="0"/>
              <a:t>Wear mask;</a:t>
            </a:r>
          </a:p>
          <a:p>
            <a:pPr lvl="0">
              <a:buFont typeface="Arial" panose="020B0604020202020204" pitchFamily="34" charset="0"/>
              <a:buChar char="•"/>
            </a:pPr>
            <a:r>
              <a:rPr lang="en-US" sz="2800" dirty="0"/>
              <a:t>Maintain social distance of more than one meter.</a:t>
            </a:r>
          </a:p>
          <a:p>
            <a:pPr>
              <a:buFont typeface="Arial" panose="020B0604020202020204" pitchFamily="34" charset="0"/>
              <a:buChar char="•"/>
            </a:pPr>
            <a:endParaRPr lang="en-US" sz="2800" dirty="0"/>
          </a:p>
        </p:txBody>
      </p:sp>
    </p:spTree>
    <p:extLst>
      <p:ext uri="{BB962C8B-B14F-4D97-AF65-F5344CB8AC3E}">
        <p14:creationId xmlns:p14="http://schemas.microsoft.com/office/powerpoint/2010/main" val="16533976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1196" y="382138"/>
            <a:ext cx="7543800" cy="1450757"/>
          </a:xfrm>
        </p:spPr>
        <p:txBody>
          <a:bodyPr>
            <a:normAutofit/>
          </a:bodyPr>
          <a:lstStyle/>
          <a:p>
            <a:pPr lvl="1" algn="l" rtl="0">
              <a:lnSpc>
                <a:spcPct val="85000"/>
              </a:lnSpc>
              <a:spcBef>
                <a:spcPct val="0"/>
              </a:spcBef>
            </a:pPr>
            <a:r>
              <a:rPr lang="en-US" sz="2800" b="1" dirty="0">
                <a:solidFill>
                  <a:schemeClr val="accent1">
                    <a:lumMod val="60000"/>
                    <a:lumOff val="40000"/>
                  </a:schemeClr>
                </a:solidFill>
              </a:rPr>
              <a:t>Guiding services</a:t>
            </a:r>
            <a:br>
              <a:rPr lang="en-US" sz="2800" dirty="0">
                <a:solidFill>
                  <a:schemeClr val="accent1">
                    <a:lumMod val="60000"/>
                    <a:lumOff val="40000"/>
                  </a:schemeClr>
                </a:solidFill>
              </a:rPr>
            </a:br>
            <a:endParaRPr lang="en-US" sz="2800" dirty="0">
              <a:solidFill>
                <a:schemeClr val="accent1">
                  <a:lumMod val="60000"/>
                  <a:lumOff val="40000"/>
                </a:schemeClr>
              </a:solidFill>
            </a:endParaRPr>
          </a:p>
        </p:txBody>
      </p:sp>
      <p:sp>
        <p:nvSpPr>
          <p:cNvPr id="3" name="Content Placeholder 2"/>
          <p:cNvSpPr>
            <a:spLocks noGrp="1"/>
          </p:cNvSpPr>
          <p:nvPr>
            <p:ph idx="1"/>
          </p:nvPr>
        </p:nvSpPr>
        <p:spPr/>
        <p:txBody>
          <a:bodyPr>
            <a:normAutofit/>
          </a:bodyPr>
          <a:lstStyle/>
          <a:p>
            <a:pPr>
              <a:buFont typeface="Arial" panose="020B0604020202020204" pitchFamily="34" charset="0"/>
              <a:buChar char="•"/>
            </a:pPr>
            <a:r>
              <a:rPr lang="en-US" sz="2800" dirty="0"/>
              <a:t>All guides should ensure that all group members adhere to mountain standard operating procedures</a:t>
            </a:r>
          </a:p>
          <a:p>
            <a:pPr>
              <a:buFont typeface="Arial" panose="020B0604020202020204" pitchFamily="34" charset="0"/>
              <a:buChar char="•"/>
            </a:pPr>
            <a:endParaRPr lang="en-US" sz="2800" dirty="0"/>
          </a:p>
        </p:txBody>
      </p:sp>
    </p:spTree>
    <p:extLst>
      <p:ext uri="{BB962C8B-B14F-4D97-AF65-F5344CB8AC3E}">
        <p14:creationId xmlns:p14="http://schemas.microsoft.com/office/powerpoint/2010/main" val="38363603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1" algn="l" rtl="0">
              <a:lnSpc>
                <a:spcPct val="85000"/>
              </a:lnSpc>
              <a:spcBef>
                <a:spcPct val="0"/>
              </a:spcBef>
            </a:pPr>
            <a:r>
              <a:rPr lang="en-US" sz="2800" b="1" dirty="0">
                <a:solidFill>
                  <a:schemeClr val="accent1">
                    <a:lumMod val="60000"/>
                    <a:lumOff val="40000"/>
                  </a:schemeClr>
                </a:solidFill>
              </a:rPr>
              <a:t>Rescue operations</a:t>
            </a:r>
            <a:br>
              <a:rPr lang="en-US" sz="2800" dirty="0">
                <a:solidFill>
                  <a:schemeClr val="accent1">
                    <a:lumMod val="60000"/>
                    <a:lumOff val="40000"/>
                  </a:schemeClr>
                </a:solidFill>
              </a:rPr>
            </a:br>
            <a:endParaRPr lang="en-US" sz="2800" dirty="0">
              <a:solidFill>
                <a:schemeClr val="accent1">
                  <a:lumMod val="60000"/>
                  <a:lumOff val="40000"/>
                </a:schemeClr>
              </a:solidFill>
            </a:endParaRPr>
          </a:p>
        </p:txBody>
      </p:sp>
      <p:sp>
        <p:nvSpPr>
          <p:cNvPr id="3" name="Content Placeholder 2"/>
          <p:cNvSpPr>
            <a:spLocks noGrp="1"/>
          </p:cNvSpPr>
          <p:nvPr>
            <p:ph idx="1"/>
          </p:nvPr>
        </p:nvSpPr>
        <p:spPr/>
        <p:txBody>
          <a:bodyPr>
            <a:normAutofit/>
          </a:bodyPr>
          <a:lstStyle/>
          <a:p>
            <a:pPr lvl="0">
              <a:buFont typeface="Arial" panose="020B0604020202020204" pitchFamily="34" charset="0"/>
              <a:buChar char="•"/>
            </a:pPr>
            <a:r>
              <a:rPr lang="en-US" sz="2800" dirty="0"/>
              <a:t>The rescue staff should wear PPE when attending patient;</a:t>
            </a:r>
          </a:p>
          <a:p>
            <a:pPr lvl="0">
              <a:buFont typeface="Arial" panose="020B0604020202020204" pitchFamily="34" charset="0"/>
              <a:buChar char="•"/>
            </a:pPr>
            <a:r>
              <a:rPr lang="en-US" sz="2800" dirty="0"/>
              <a:t>Rescue vehicle should be disinfected before and after rescuing a patient;</a:t>
            </a:r>
          </a:p>
          <a:p>
            <a:pPr lvl="0">
              <a:buFont typeface="Arial" panose="020B0604020202020204" pitchFamily="34" charset="0"/>
              <a:buChar char="•"/>
            </a:pPr>
            <a:r>
              <a:rPr lang="en-US" sz="2800" dirty="0"/>
              <a:t>Each vehicle should be equipped with all necessary first aid kits;</a:t>
            </a:r>
          </a:p>
          <a:p>
            <a:pPr>
              <a:buFont typeface="Arial" panose="020B0604020202020204" pitchFamily="34" charset="0"/>
              <a:buChar char="•"/>
            </a:pPr>
            <a:r>
              <a:rPr lang="en-US" sz="2800" dirty="0"/>
              <a:t>Patients in the rescuing vehicle should not be mixed with other climbers</a:t>
            </a:r>
          </a:p>
        </p:txBody>
      </p:sp>
    </p:spTree>
    <p:extLst>
      <p:ext uri="{BB962C8B-B14F-4D97-AF65-F5344CB8AC3E}">
        <p14:creationId xmlns:p14="http://schemas.microsoft.com/office/powerpoint/2010/main" val="7643964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641448"/>
            <a:ext cx="7543800" cy="1450757"/>
          </a:xfrm>
        </p:spPr>
        <p:txBody>
          <a:bodyPr/>
          <a:lstStyle/>
          <a:p>
            <a:r>
              <a:rPr lang="en-US" b="1" dirty="0">
                <a:solidFill>
                  <a:schemeClr val="accent1">
                    <a:lumMod val="60000"/>
                    <a:lumOff val="40000"/>
                  </a:schemeClr>
                </a:solidFill>
              </a:rPr>
              <a:t>Rescue operations cont…</a:t>
            </a:r>
            <a:br>
              <a:rPr lang="en-US" b="1" dirty="0">
                <a:solidFill>
                  <a:schemeClr val="accent1">
                    <a:lumMod val="60000"/>
                    <a:lumOff val="40000"/>
                  </a:schemeClr>
                </a:solidFill>
              </a:rPr>
            </a:br>
            <a:endParaRPr lang="en-US" b="1" dirty="0">
              <a:solidFill>
                <a:schemeClr val="accent1">
                  <a:lumMod val="60000"/>
                  <a:lumOff val="40000"/>
                </a:schemeClr>
              </a:solidFill>
            </a:endParaRPr>
          </a:p>
        </p:txBody>
      </p:sp>
      <p:sp>
        <p:nvSpPr>
          <p:cNvPr id="3" name="Content Placeholder 2"/>
          <p:cNvSpPr>
            <a:spLocks noGrp="1"/>
          </p:cNvSpPr>
          <p:nvPr>
            <p:ph idx="1"/>
          </p:nvPr>
        </p:nvSpPr>
        <p:spPr/>
        <p:txBody>
          <a:bodyPr>
            <a:normAutofit/>
          </a:bodyPr>
          <a:lstStyle/>
          <a:p>
            <a:pPr lvl="0">
              <a:buFont typeface="Arial" panose="020B0604020202020204" pitchFamily="34" charset="0"/>
              <a:buChar char="•"/>
            </a:pPr>
            <a:r>
              <a:rPr lang="en-US" sz="2800" dirty="0"/>
              <a:t>The park should ensure there is enough first aid kits in each mountain station</a:t>
            </a:r>
          </a:p>
          <a:p>
            <a:pPr lvl="0">
              <a:buFont typeface="Arial" panose="020B0604020202020204" pitchFamily="34" charset="0"/>
              <a:buChar char="•"/>
            </a:pPr>
            <a:r>
              <a:rPr lang="en-US" sz="2800" dirty="0"/>
              <a:t>The park to encourage tour operators to carry extra oxygen cylinders</a:t>
            </a:r>
          </a:p>
          <a:p>
            <a:pPr lvl="0">
              <a:buFont typeface="Arial" panose="020B0604020202020204" pitchFamily="34" charset="0"/>
              <a:buChar char="•"/>
            </a:pPr>
            <a:r>
              <a:rPr lang="en-US" sz="2800" dirty="0"/>
              <a:t>Only patient daypack should be allowed in rescue vehicle </a:t>
            </a:r>
          </a:p>
          <a:p>
            <a:pPr>
              <a:buFont typeface="Arial" panose="020B0604020202020204" pitchFamily="34" charset="0"/>
              <a:buChar char="•"/>
            </a:pPr>
            <a:r>
              <a:rPr lang="en-US" sz="2800" dirty="0"/>
              <a:t>Patient registration at exit gates should be done by the park ranger</a:t>
            </a:r>
          </a:p>
        </p:txBody>
      </p:sp>
    </p:spTree>
    <p:extLst>
      <p:ext uri="{BB962C8B-B14F-4D97-AF65-F5344CB8AC3E}">
        <p14:creationId xmlns:p14="http://schemas.microsoft.com/office/powerpoint/2010/main" val="38502418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77949" y="1152181"/>
            <a:ext cx="4588114" cy="4247317"/>
          </a:xfrm>
          <a:prstGeom prst="rect">
            <a:avLst/>
          </a:prstGeom>
          <a:noFill/>
        </p:spPr>
        <p:txBody>
          <a:bodyPr wrap="none" lIns="91440" tIns="45720" rIns="91440" bIns="45720">
            <a:spAutoFit/>
          </a:bodyPr>
          <a:lstStyle/>
          <a:p>
            <a:pPr algn="ctr"/>
            <a:r>
              <a:rPr lang="en-U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…….End………….</a:t>
            </a:r>
          </a:p>
          <a:p>
            <a:pPr algn="ctr"/>
            <a:endParaRPr lang="en-US" sz="5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a:p>
            <a:pPr algn="ctr"/>
            <a:r>
              <a:rPr lang="en-US" sz="5400" b="1" cap="none" spc="0" dirty="0" err="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Ahsaste</a:t>
            </a:r>
            <a:r>
              <a:rPr lang="en-U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  </a:t>
            </a:r>
          </a:p>
          <a:p>
            <a:pPr algn="ctr"/>
            <a:r>
              <a:rPr lang="en-U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Na</a:t>
            </a:r>
          </a:p>
          <a:p>
            <a:pPr algn="ctr"/>
            <a:r>
              <a:rPr lang="en-U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 </a:t>
            </a:r>
            <a:r>
              <a:rPr lang="en-US" sz="5400" b="1" cap="none" spc="0" dirty="0" err="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Karibuni</a:t>
            </a:r>
            <a:r>
              <a:rPr lang="en-U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a:t>
            </a:r>
          </a:p>
        </p:txBody>
      </p:sp>
    </p:spTree>
    <p:extLst>
      <p:ext uri="{BB962C8B-B14F-4D97-AF65-F5344CB8AC3E}">
        <p14:creationId xmlns:p14="http://schemas.microsoft.com/office/powerpoint/2010/main" val="5958662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b="1" dirty="0">
                <a:solidFill>
                  <a:srgbClr val="AA630E"/>
                </a:solidFill>
              </a:rPr>
              <a:t>Introduction</a:t>
            </a:r>
          </a:p>
        </p:txBody>
      </p:sp>
      <p:sp>
        <p:nvSpPr>
          <p:cNvPr id="3" name="Subtitle 2"/>
          <p:cNvSpPr>
            <a:spLocks noGrp="1"/>
          </p:cNvSpPr>
          <p:nvPr>
            <p:ph idx="1"/>
          </p:nvPr>
        </p:nvSpPr>
        <p:spPr/>
        <p:txBody>
          <a:bodyPr>
            <a:noAutofit/>
          </a:bodyPr>
          <a:lstStyle/>
          <a:p>
            <a:pPr marL="457200" indent="-457200" algn="just">
              <a:buFont typeface="Wingdings" panose="05000000000000000000" pitchFamily="2" charset="2"/>
              <a:buChar char="§"/>
            </a:pPr>
            <a:r>
              <a:rPr lang="en-US" sz="3200" dirty="0"/>
              <a:t>The Park Management has set aside several measures and standard operating procedures which will ensure the safety of tourists, crews, staff and the mountain environment after the outbreak of Corona virus (COVID -19)</a:t>
            </a:r>
          </a:p>
          <a:p>
            <a:pPr marL="457200" indent="-457200" algn="just">
              <a:buFont typeface="Wingdings" panose="05000000000000000000" pitchFamily="2" charset="2"/>
              <a:buChar char="§"/>
            </a:pPr>
            <a:r>
              <a:rPr lang="en-US" sz="3200" dirty="0"/>
              <a:t>This document brings about procedures to be followed at entry/exit gates, camping areas, mountain huts, tourist shelters, toilets, hiking trails and rescue operations.</a:t>
            </a:r>
          </a:p>
          <a:p>
            <a:pPr algn="just"/>
            <a:endParaRPr lang="en-US" sz="3200" dirty="0"/>
          </a:p>
        </p:txBody>
      </p:sp>
    </p:spTree>
    <p:extLst>
      <p:ext uri="{BB962C8B-B14F-4D97-AF65-F5344CB8AC3E}">
        <p14:creationId xmlns:p14="http://schemas.microsoft.com/office/powerpoint/2010/main" val="21295972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b="1" dirty="0">
                <a:solidFill>
                  <a:schemeClr val="accent1">
                    <a:lumMod val="60000"/>
                    <a:lumOff val="40000"/>
                  </a:schemeClr>
                </a:solidFill>
              </a:rPr>
              <a:t>Overall Standard Operating Procedures for Mountain Climbing</a:t>
            </a:r>
            <a:br>
              <a:rPr lang="en-US" b="1" dirty="0">
                <a:solidFill>
                  <a:schemeClr val="accent1">
                    <a:lumMod val="60000"/>
                    <a:lumOff val="40000"/>
                  </a:schemeClr>
                </a:solidFill>
              </a:rPr>
            </a:br>
            <a:endParaRPr lang="en-US" b="1" dirty="0">
              <a:solidFill>
                <a:schemeClr val="accent1">
                  <a:lumMod val="60000"/>
                  <a:lumOff val="40000"/>
                </a:schemeClr>
              </a:solidFill>
            </a:endParaRPr>
          </a:p>
        </p:txBody>
      </p:sp>
      <p:sp>
        <p:nvSpPr>
          <p:cNvPr id="3" name="Content Placeholder 2"/>
          <p:cNvSpPr>
            <a:spLocks noGrp="1"/>
          </p:cNvSpPr>
          <p:nvPr>
            <p:ph idx="1"/>
          </p:nvPr>
        </p:nvSpPr>
        <p:spPr/>
        <p:txBody>
          <a:bodyPr>
            <a:normAutofit/>
          </a:bodyPr>
          <a:lstStyle/>
          <a:p>
            <a:pPr marL="355600" lvl="0" indent="-355600">
              <a:buFont typeface="Arial" panose="020B0604020202020204" pitchFamily="34" charset="0"/>
              <a:buChar char="•"/>
            </a:pPr>
            <a:r>
              <a:rPr lang="en-US" sz="2800" dirty="0"/>
              <a:t>All offices and points of entry/exit to have hand sterilization stations </a:t>
            </a:r>
          </a:p>
          <a:p>
            <a:pPr marL="355600" lvl="0" indent="-355600">
              <a:buFont typeface="Arial" panose="020B0604020202020204" pitchFamily="34" charset="0"/>
              <a:buChar char="•"/>
            </a:pPr>
            <a:r>
              <a:rPr lang="en-US" sz="2800" dirty="0"/>
              <a:t>Each staff, tourist, guide, cook and porter should wear a mask when at entry/exit gates, camping site and mountain huts;</a:t>
            </a:r>
          </a:p>
          <a:p>
            <a:pPr marL="355600" lvl="0" indent="-355600">
              <a:buFont typeface="Arial" panose="020B0604020202020204" pitchFamily="34" charset="0"/>
              <a:buChar char="•"/>
            </a:pPr>
            <a:r>
              <a:rPr lang="en-US" sz="2800" dirty="0"/>
              <a:t>Tour operator must sterilize all food packages with 70% alcohol solution or appropriate commercial solutions. Food items should not be mixed with other equipment; </a:t>
            </a:r>
          </a:p>
          <a:p>
            <a:pPr marL="355600" indent="-355600">
              <a:buFont typeface="Arial" panose="020B0604020202020204" pitchFamily="34" charset="0"/>
              <a:buChar char="•"/>
            </a:pPr>
            <a:endParaRPr lang="en-US" sz="2800" dirty="0"/>
          </a:p>
        </p:txBody>
      </p:sp>
    </p:spTree>
    <p:extLst>
      <p:ext uri="{BB962C8B-B14F-4D97-AF65-F5344CB8AC3E}">
        <p14:creationId xmlns:p14="http://schemas.microsoft.com/office/powerpoint/2010/main" val="41681535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60000"/>
                    <a:lumOff val="40000"/>
                  </a:schemeClr>
                </a:solidFill>
              </a:rPr>
              <a:t>Overall Standard Operating Procedures cont…</a:t>
            </a:r>
            <a:endParaRPr lang="en-US" dirty="0">
              <a:solidFill>
                <a:schemeClr val="accent1">
                  <a:lumMod val="60000"/>
                  <a:lumOff val="40000"/>
                </a:schemeClr>
              </a:solidFill>
            </a:endParaRPr>
          </a:p>
        </p:txBody>
      </p:sp>
      <p:sp>
        <p:nvSpPr>
          <p:cNvPr id="3" name="Content Placeholder 2"/>
          <p:cNvSpPr>
            <a:spLocks noGrp="1"/>
          </p:cNvSpPr>
          <p:nvPr>
            <p:ph idx="1"/>
          </p:nvPr>
        </p:nvSpPr>
        <p:spPr/>
        <p:txBody>
          <a:bodyPr>
            <a:noAutofit/>
          </a:bodyPr>
          <a:lstStyle/>
          <a:p>
            <a:pPr marL="355600" indent="-355600" algn="just">
              <a:buFont typeface="Arial" panose="020B0604020202020204" pitchFamily="34" charset="0"/>
              <a:buChar char="•"/>
            </a:pPr>
            <a:r>
              <a:rPr lang="en-US" sz="2800" dirty="0"/>
              <a:t>All companies should ensure that </a:t>
            </a:r>
            <a:r>
              <a:rPr lang="en-US" sz="2800" dirty="0" err="1"/>
              <a:t>luggages</a:t>
            </a:r>
            <a:r>
              <a:rPr lang="en-US" sz="2800" dirty="0"/>
              <a:t> are packed inside the sterilized rubberized Kitbags;</a:t>
            </a:r>
          </a:p>
          <a:p>
            <a:pPr marL="355600" indent="-355600" algn="just">
              <a:buFont typeface="Arial" panose="020B0604020202020204" pitchFamily="34" charset="0"/>
              <a:buChar char="•"/>
            </a:pPr>
            <a:r>
              <a:rPr lang="en-US" sz="2800" dirty="0"/>
              <a:t>Luggage should be sprayed with sterilization solution before weighing;</a:t>
            </a:r>
          </a:p>
          <a:p>
            <a:pPr marL="355600" indent="-355600" algn="just">
              <a:buFont typeface="Arial" panose="020B0604020202020204" pitchFamily="34" charset="0"/>
              <a:buChar char="•"/>
            </a:pPr>
            <a:r>
              <a:rPr lang="en-US" sz="2800" dirty="0"/>
              <a:t>All weighing to be done with rangers with appropriate PPE;</a:t>
            </a:r>
          </a:p>
          <a:p>
            <a:pPr marL="355600" indent="-355600" algn="just">
              <a:buFont typeface="Arial" panose="020B0604020202020204" pitchFamily="34" charset="0"/>
              <a:buChar char="•"/>
            </a:pPr>
            <a:r>
              <a:rPr lang="en-US" sz="2800" dirty="0"/>
              <a:t>All registration entry/exit gates and mountain stations to have thermal sensor and all guests and porters / crew to be checked prior to entry; </a:t>
            </a:r>
          </a:p>
          <a:p>
            <a:pPr marL="355600" indent="-355600" algn="just">
              <a:buFont typeface="Arial" panose="020B0604020202020204" pitchFamily="34" charset="0"/>
              <a:buChar char="•"/>
            </a:pPr>
            <a:endParaRPr lang="en-US" sz="2800" dirty="0"/>
          </a:p>
        </p:txBody>
      </p:sp>
    </p:spTree>
    <p:extLst>
      <p:ext uri="{BB962C8B-B14F-4D97-AF65-F5344CB8AC3E}">
        <p14:creationId xmlns:p14="http://schemas.microsoft.com/office/powerpoint/2010/main" val="27833248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60000"/>
                    <a:lumOff val="40000"/>
                  </a:schemeClr>
                </a:solidFill>
              </a:rPr>
              <a:t>Overall Standard Operating Procedures cont…</a:t>
            </a:r>
            <a:endParaRPr lang="en-US" dirty="0">
              <a:solidFill>
                <a:schemeClr val="accent1">
                  <a:lumMod val="60000"/>
                  <a:lumOff val="40000"/>
                </a:schemeClr>
              </a:solidFill>
            </a:endParaRPr>
          </a:p>
        </p:txBody>
      </p:sp>
      <p:sp>
        <p:nvSpPr>
          <p:cNvPr id="3" name="Content Placeholder 2"/>
          <p:cNvSpPr>
            <a:spLocks noGrp="1"/>
          </p:cNvSpPr>
          <p:nvPr>
            <p:ph idx="1"/>
          </p:nvPr>
        </p:nvSpPr>
        <p:spPr/>
        <p:txBody>
          <a:bodyPr>
            <a:normAutofit/>
          </a:bodyPr>
          <a:lstStyle/>
          <a:p>
            <a:pPr marL="355600" lvl="0" indent="-355600" algn="just">
              <a:buFont typeface="Arial" panose="020B0604020202020204" pitchFamily="34" charset="0"/>
              <a:buChar char="•"/>
            </a:pPr>
            <a:r>
              <a:rPr lang="en-US" sz="2800" dirty="0"/>
              <a:t>Those climbers with fevers / high temperatures / flu like symptoms will be advised to go for further medical check-up. Park reserves rights to entry;</a:t>
            </a:r>
          </a:p>
          <a:p>
            <a:pPr marL="355600" lvl="0" indent="-355600" algn="just">
              <a:buFont typeface="Arial" panose="020B0604020202020204" pitchFamily="34" charset="0"/>
              <a:buChar char="•"/>
            </a:pPr>
            <a:r>
              <a:rPr lang="en-US" sz="2800" dirty="0"/>
              <a:t>Porters should be attended from 06:00 to 10:00hrs before visitors to allow space. Tourists should be attended from 10:00 to 15:00hrs at entry gates</a:t>
            </a:r>
          </a:p>
          <a:p>
            <a:pPr marL="355600" lvl="0" indent="-355600" algn="just">
              <a:buFont typeface="Arial" panose="020B0604020202020204" pitchFamily="34" charset="0"/>
              <a:buChar char="•"/>
            </a:pPr>
            <a:r>
              <a:rPr lang="en-US" sz="2800" dirty="0"/>
              <a:t>All guides should wear a mask during briefing/interpretation;</a:t>
            </a:r>
          </a:p>
          <a:p>
            <a:pPr marL="355600" indent="-355600" algn="just">
              <a:buFont typeface="Arial" panose="020B0604020202020204" pitchFamily="34" charset="0"/>
              <a:buChar char="•"/>
            </a:pPr>
            <a:endParaRPr lang="en-US" sz="2800" dirty="0"/>
          </a:p>
        </p:txBody>
      </p:sp>
    </p:spTree>
    <p:extLst>
      <p:ext uri="{BB962C8B-B14F-4D97-AF65-F5344CB8AC3E}">
        <p14:creationId xmlns:p14="http://schemas.microsoft.com/office/powerpoint/2010/main" val="25949570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60000"/>
                    <a:lumOff val="40000"/>
                  </a:schemeClr>
                </a:solidFill>
              </a:rPr>
              <a:t>Overall Standard Operating Procedures cont…</a:t>
            </a:r>
            <a:endParaRPr lang="en-US" dirty="0">
              <a:solidFill>
                <a:schemeClr val="accent1">
                  <a:lumMod val="60000"/>
                  <a:lumOff val="40000"/>
                </a:schemeClr>
              </a:solidFill>
            </a:endParaRPr>
          </a:p>
        </p:txBody>
      </p:sp>
      <p:sp>
        <p:nvSpPr>
          <p:cNvPr id="3" name="Content Placeholder 2"/>
          <p:cNvSpPr>
            <a:spLocks noGrp="1"/>
          </p:cNvSpPr>
          <p:nvPr>
            <p:ph idx="1"/>
          </p:nvPr>
        </p:nvSpPr>
        <p:spPr>
          <a:xfrm>
            <a:off x="822959" y="1845734"/>
            <a:ext cx="7916092" cy="4023360"/>
          </a:xfrm>
        </p:spPr>
        <p:txBody>
          <a:bodyPr>
            <a:noAutofit/>
          </a:bodyPr>
          <a:lstStyle/>
          <a:p>
            <a:pPr marL="355600" lvl="0" indent="-355600" algn="just">
              <a:buFont typeface="Arial" panose="020B0604020202020204" pitchFamily="34" charset="0"/>
              <a:buChar char="•"/>
            </a:pPr>
            <a:r>
              <a:rPr lang="en-US" sz="2800" dirty="0"/>
              <a:t>Tour operators/Guide to hand/provide a registered hardcopy list of names for climbers at point of entry and mountain stations; </a:t>
            </a:r>
          </a:p>
          <a:p>
            <a:pPr marL="355600" lvl="0" indent="-355600" algn="just">
              <a:buFont typeface="Arial" panose="020B0604020202020204" pitchFamily="34" charset="0"/>
              <a:buChar char="•"/>
            </a:pPr>
            <a:r>
              <a:rPr lang="en-US" sz="2800" dirty="0"/>
              <a:t>All climbers to wash their hands upon arrival to the camp before proceeding in the designated zone/location;</a:t>
            </a:r>
          </a:p>
          <a:p>
            <a:pPr marL="355600" lvl="0" indent="-355600" algn="just">
              <a:buFont typeface="Arial" panose="020B0604020202020204" pitchFamily="34" charset="0"/>
              <a:buChar char="•"/>
            </a:pPr>
            <a:r>
              <a:rPr lang="en-US" sz="2800" dirty="0"/>
              <a:t>All tour operators should ensure masks and disposable gloves are provided to crews and also should provide special trash bags/containers recommended to keep such wastes;</a:t>
            </a:r>
          </a:p>
          <a:p>
            <a:pPr marL="355600" indent="-355600" algn="just">
              <a:buFont typeface="Arial" panose="020B0604020202020204" pitchFamily="34" charset="0"/>
              <a:buChar char="•"/>
            </a:pPr>
            <a:endParaRPr lang="en-US" sz="2800" dirty="0"/>
          </a:p>
        </p:txBody>
      </p:sp>
    </p:spTree>
    <p:extLst>
      <p:ext uri="{BB962C8B-B14F-4D97-AF65-F5344CB8AC3E}">
        <p14:creationId xmlns:p14="http://schemas.microsoft.com/office/powerpoint/2010/main" val="27950163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60000"/>
                    <a:lumOff val="40000"/>
                  </a:schemeClr>
                </a:solidFill>
              </a:rPr>
              <a:t>Overall Standard Operating Procedures cont…</a:t>
            </a:r>
            <a:endParaRPr lang="en-US" dirty="0">
              <a:solidFill>
                <a:schemeClr val="accent1">
                  <a:lumMod val="60000"/>
                  <a:lumOff val="40000"/>
                </a:schemeClr>
              </a:solidFill>
            </a:endParaRPr>
          </a:p>
        </p:txBody>
      </p:sp>
      <p:sp>
        <p:nvSpPr>
          <p:cNvPr id="3" name="Content Placeholder 2"/>
          <p:cNvSpPr>
            <a:spLocks noGrp="1"/>
          </p:cNvSpPr>
          <p:nvPr>
            <p:ph idx="1"/>
          </p:nvPr>
        </p:nvSpPr>
        <p:spPr>
          <a:xfrm>
            <a:off x="341195" y="1763846"/>
            <a:ext cx="8379725" cy="4023360"/>
          </a:xfrm>
        </p:spPr>
        <p:txBody>
          <a:bodyPr>
            <a:noAutofit/>
          </a:bodyPr>
          <a:lstStyle/>
          <a:p>
            <a:pPr marL="450850" lvl="0" indent="-450850" algn="just">
              <a:buFont typeface="Arial" panose="020B0604020202020204" pitchFamily="34" charset="0"/>
              <a:buChar char="•"/>
            </a:pPr>
            <a:r>
              <a:rPr lang="en-US" sz="2800" dirty="0"/>
              <a:t>Where appropriate one cook and one waiter should be allowed in kitchen tent;</a:t>
            </a:r>
          </a:p>
          <a:p>
            <a:pPr marL="450850" indent="-450850" algn="just">
              <a:buFont typeface="Arial" panose="020B0604020202020204" pitchFamily="34" charset="0"/>
              <a:buChar char="•"/>
            </a:pPr>
            <a:r>
              <a:rPr lang="en-US" sz="2800" dirty="0"/>
              <a:t>Each tour operator should encourage tourist to use private toilets;</a:t>
            </a:r>
          </a:p>
          <a:p>
            <a:pPr marL="450850" lvl="0" indent="-450850" algn="just">
              <a:buFont typeface="Arial" panose="020B0604020202020204" pitchFamily="34" charset="0"/>
              <a:buChar char="•"/>
            </a:pPr>
            <a:r>
              <a:rPr lang="en-US" sz="2800" dirty="0"/>
              <a:t>Each tour climber should have sanitizer to disinfect the toilet along the trail and in main scrambling routes;</a:t>
            </a:r>
          </a:p>
          <a:p>
            <a:pPr marL="450850" lvl="0" indent="-450850" algn="just">
              <a:buFont typeface="Arial" panose="020B0604020202020204" pitchFamily="34" charset="0"/>
              <a:buChar char="•"/>
            </a:pPr>
            <a:r>
              <a:rPr lang="en-US" sz="2800" dirty="0"/>
              <a:t>Each climber should have a portable sanitizer for personal use;</a:t>
            </a:r>
          </a:p>
          <a:p>
            <a:pPr marL="450850" lvl="0" indent="-450850" algn="just">
              <a:buFont typeface="Arial" panose="020B0604020202020204" pitchFamily="34" charset="0"/>
              <a:buChar char="•"/>
            </a:pPr>
            <a:endParaRPr lang="en-US" sz="2800" dirty="0"/>
          </a:p>
          <a:p>
            <a:pPr marL="450850" indent="-450850" algn="just">
              <a:buFont typeface="Arial" panose="020B0604020202020204" pitchFamily="34" charset="0"/>
              <a:buChar char="•"/>
            </a:pPr>
            <a:endParaRPr lang="en-US" sz="2800" dirty="0"/>
          </a:p>
        </p:txBody>
      </p:sp>
    </p:spTree>
    <p:extLst>
      <p:ext uri="{BB962C8B-B14F-4D97-AF65-F5344CB8AC3E}">
        <p14:creationId xmlns:p14="http://schemas.microsoft.com/office/powerpoint/2010/main" val="32063016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60000"/>
                    <a:lumOff val="40000"/>
                  </a:schemeClr>
                </a:solidFill>
              </a:rPr>
              <a:t>Overall Standard Operating Procedures cont…</a:t>
            </a:r>
            <a:endParaRPr lang="en-US" dirty="0">
              <a:solidFill>
                <a:schemeClr val="accent1">
                  <a:lumMod val="60000"/>
                  <a:lumOff val="40000"/>
                </a:schemeClr>
              </a:solidFill>
            </a:endParaRPr>
          </a:p>
        </p:txBody>
      </p:sp>
      <p:sp>
        <p:nvSpPr>
          <p:cNvPr id="3" name="Content Placeholder 2"/>
          <p:cNvSpPr>
            <a:spLocks noGrp="1"/>
          </p:cNvSpPr>
          <p:nvPr>
            <p:ph idx="1"/>
          </p:nvPr>
        </p:nvSpPr>
        <p:spPr/>
        <p:txBody>
          <a:bodyPr>
            <a:normAutofit/>
          </a:bodyPr>
          <a:lstStyle/>
          <a:p>
            <a:pPr marL="450850" lvl="0" indent="-450850" algn="just">
              <a:buFont typeface="Arial" panose="020B0604020202020204" pitchFamily="34" charset="0"/>
              <a:buChar char="•"/>
            </a:pPr>
            <a:r>
              <a:rPr lang="en-US" sz="2800" dirty="0"/>
              <a:t>All climbers must maintain a social distance of more than one and half meters at all eating spots (picnic sites, dinning) and while walking on a trail;</a:t>
            </a:r>
          </a:p>
          <a:p>
            <a:pPr marL="450850" lvl="0" indent="-450850" algn="just">
              <a:buFont typeface="Arial" panose="020B0604020202020204" pitchFamily="34" charset="0"/>
              <a:buChar char="•"/>
            </a:pPr>
            <a:r>
              <a:rPr lang="en-US" sz="2800" dirty="0"/>
              <a:t>Anyone with symptoms should be requested to descend immediately with appropriate support and close monitoring.</a:t>
            </a:r>
          </a:p>
          <a:p>
            <a:pPr marL="450850" indent="-450850" algn="just">
              <a:buFont typeface="Arial" panose="020B0604020202020204" pitchFamily="34" charset="0"/>
              <a:buChar char="•"/>
            </a:pPr>
            <a:endParaRPr lang="en-US" sz="2800" dirty="0"/>
          </a:p>
        </p:txBody>
      </p:sp>
    </p:spTree>
    <p:extLst>
      <p:ext uri="{BB962C8B-B14F-4D97-AF65-F5344CB8AC3E}">
        <p14:creationId xmlns:p14="http://schemas.microsoft.com/office/powerpoint/2010/main" val="31737113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996289"/>
            <a:ext cx="7543800" cy="1992572"/>
          </a:xfrm>
        </p:spPr>
        <p:txBody>
          <a:bodyPr>
            <a:normAutofit/>
          </a:bodyPr>
          <a:lstStyle/>
          <a:p>
            <a:pPr lvl="0"/>
            <a:r>
              <a:rPr lang="en-US" b="1" dirty="0">
                <a:solidFill>
                  <a:schemeClr val="accent1">
                    <a:lumMod val="60000"/>
                    <a:lumOff val="40000"/>
                  </a:schemeClr>
                </a:solidFill>
              </a:rPr>
              <a:t>Specific SOPs  - Entry gates</a:t>
            </a:r>
            <a:br>
              <a:rPr lang="en-US" dirty="0">
                <a:solidFill>
                  <a:schemeClr val="accent1">
                    <a:lumMod val="60000"/>
                    <a:lumOff val="40000"/>
                  </a:schemeClr>
                </a:solidFill>
              </a:rPr>
            </a:br>
            <a:br>
              <a:rPr lang="en-US" dirty="0">
                <a:solidFill>
                  <a:schemeClr val="accent1">
                    <a:lumMod val="60000"/>
                    <a:lumOff val="40000"/>
                  </a:schemeClr>
                </a:solidFill>
              </a:rPr>
            </a:br>
            <a:endParaRPr lang="en-US" dirty="0">
              <a:solidFill>
                <a:schemeClr val="accent1">
                  <a:lumMod val="60000"/>
                  <a:lumOff val="40000"/>
                </a:schemeClr>
              </a:solidFill>
            </a:endParaRPr>
          </a:p>
        </p:txBody>
      </p:sp>
      <p:sp>
        <p:nvSpPr>
          <p:cNvPr id="3" name="Content Placeholder 2"/>
          <p:cNvSpPr>
            <a:spLocks noGrp="1"/>
          </p:cNvSpPr>
          <p:nvPr>
            <p:ph idx="1"/>
          </p:nvPr>
        </p:nvSpPr>
        <p:spPr/>
        <p:txBody>
          <a:bodyPr>
            <a:noAutofit/>
          </a:bodyPr>
          <a:lstStyle/>
          <a:p>
            <a:pPr marL="450850" lvl="0" indent="-450850" algn="just">
              <a:buFont typeface="Arial" panose="020B0604020202020204" pitchFamily="34" charset="0"/>
              <a:buChar char="•"/>
            </a:pPr>
            <a:r>
              <a:rPr lang="en-US" sz="2800" dirty="0"/>
              <a:t>Well demarcated standing marks should be in place on areas that service require queuing;</a:t>
            </a:r>
          </a:p>
          <a:p>
            <a:pPr marL="450850" indent="-450850" algn="just">
              <a:buFont typeface="Arial" panose="020B0604020202020204" pitchFamily="34" charset="0"/>
              <a:buChar char="•"/>
            </a:pPr>
            <a:r>
              <a:rPr lang="en-US" sz="2800" dirty="0"/>
              <a:t>For day hikes mobile mode of payment should be adhered and if payment is done by a card all hygienic measures should be applied to POS machines and the card;</a:t>
            </a:r>
          </a:p>
          <a:p>
            <a:pPr marL="450850" indent="-450850" algn="just">
              <a:buFont typeface="Arial" panose="020B0604020202020204" pitchFamily="34" charset="0"/>
              <a:buChar char="•"/>
            </a:pPr>
            <a:r>
              <a:rPr lang="en-US" sz="2800" dirty="0"/>
              <a:t> Permits should be printed after completion of temperature check process; </a:t>
            </a:r>
          </a:p>
          <a:p>
            <a:pPr marL="450850" indent="-450850" algn="just">
              <a:buFont typeface="Arial" panose="020B0604020202020204" pitchFamily="34" charset="0"/>
              <a:buChar char="•"/>
            </a:pPr>
            <a:r>
              <a:rPr lang="en-US" sz="2800" dirty="0"/>
              <a:t>Tour operators should ensure payments and personal particulars are well prepared in advance</a:t>
            </a:r>
          </a:p>
        </p:txBody>
      </p:sp>
    </p:spTree>
    <p:extLst>
      <p:ext uri="{BB962C8B-B14F-4D97-AF65-F5344CB8AC3E}">
        <p14:creationId xmlns:p14="http://schemas.microsoft.com/office/powerpoint/2010/main" val="875852487"/>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174</TotalTime>
  <Words>1080</Words>
  <Application>Microsoft Office PowerPoint</Application>
  <PresentationFormat>On-screen Show (4:3)</PresentationFormat>
  <Paragraphs>83</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Calibri Light</vt:lpstr>
      <vt:lpstr>Wingdings</vt:lpstr>
      <vt:lpstr>Retrospect</vt:lpstr>
      <vt:lpstr>HANDLING PROCEDURES OF TOURISTS DURING THE OUTBREAK OF CORONA VIRUS (COVID – 19) </vt:lpstr>
      <vt:lpstr>Introduction</vt:lpstr>
      <vt:lpstr>Overall Standard Operating Procedures for Mountain Climbing </vt:lpstr>
      <vt:lpstr>Overall Standard Operating Procedures cont…</vt:lpstr>
      <vt:lpstr>Overall Standard Operating Procedures cont…</vt:lpstr>
      <vt:lpstr>Overall Standard Operating Procedures cont…</vt:lpstr>
      <vt:lpstr>Overall Standard Operating Procedures cont…</vt:lpstr>
      <vt:lpstr>Overall Standard Operating Procedures cont…</vt:lpstr>
      <vt:lpstr>Specific SOPs  - Entry gates  </vt:lpstr>
      <vt:lpstr>Specific SOPs - Exit gates  </vt:lpstr>
      <vt:lpstr>Specific SOPs – Weighing point  </vt:lpstr>
      <vt:lpstr>Specific SOPs – Camping sites  </vt:lpstr>
      <vt:lpstr>Specific SOPs – Mountain Huts  </vt:lpstr>
      <vt:lpstr>Specific SOPs – Mountain Huts cont…  </vt:lpstr>
      <vt:lpstr>Specific SOPs – Tourists and Porters Shelters   </vt:lpstr>
      <vt:lpstr>Guiding services </vt:lpstr>
      <vt:lpstr>Rescue operations </vt:lpstr>
      <vt:lpstr>Rescue operations cont…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HANDLING PROCEDURES OF TOURISTS DURING THE OUTBREAK OF CORONA VIRUS (COVID – 19)</dc:title>
  <dc:creator>HP</dc:creator>
  <cp:lastModifiedBy>Allison Evans</cp:lastModifiedBy>
  <cp:revision>14</cp:revision>
  <cp:lastPrinted>2020-04-24T22:29:41Z</cp:lastPrinted>
  <dcterms:created xsi:type="dcterms:W3CDTF">2020-04-24T05:42:40Z</dcterms:created>
  <dcterms:modified xsi:type="dcterms:W3CDTF">2020-07-07T09:24:53Z</dcterms:modified>
</cp:coreProperties>
</file>